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60" r:id="rId3"/>
    <p:sldId id="261" r:id="rId4"/>
    <p:sldId id="262" r:id="rId5"/>
    <p:sldId id="257" r:id="rId6"/>
    <p:sldId id="258" r:id="rId7"/>
    <p:sldId id="259" r:id="rId8"/>
    <p:sldId id="263" r:id="rId9"/>
    <p:sldId id="264" r:id="rId10"/>
    <p:sldId id="269" r:id="rId11"/>
    <p:sldId id="267" r:id="rId12"/>
    <p:sldId id="265" r:id="rId13"/>
    <p:sldId id="266" r:id="rId14"/>
    <p:sldId id="268" r:id="rId1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7583C7-1B9B-484C-959C-B7961DEB3A4F}" type="datetimeFigureOut">
              <a:rPr lang="ko-KR" altLang="en-US" smtClean="0"/>
              <a:pPr/>
              <a:t>2015-09-08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AB49AD-9ED7-4E0A-8C69-4EAB5C04203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57419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ko.wikipedia.org/wiki/%EB%84%A4%EB%8D%9C%EB%9E%80%EB%93%9C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://ko.wikipedia.org/w/index.php?title=%EC%84%B1%ED%95%B4%ED%95%A8&amp;action=edit&amp;redlink=1" TargetMode="External"/><Relationship Id="rId5" Type="http://schemas.openxmlformats.org/officeDocument/2006/relationships/hyperlink" Target="http://ko.wikipedia.org/w/index.php?title=%EC%84%B1%EC%9C%A0%EB%AC%BC&amp;action=edit&amp;redlink=1" TargetMode="External"/><Relationship Id="rId4" Type="http://schemas.openxmlformats.org/officeDocument/2006/relationships/hyperlink" Target="http://ko.wikipedia.org/w/index.php?title=%EB%B0%94%EB%A5%B4%ED%91%B8%EC%9D%B4%EC%A0%A0&amp;action=edit&amp;redlink=1" TargetMode="Externa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ko.wikipedia.org/wiki/%EB%AF%B8%EC%BC%88%EB%9E%80%EC%A0%A4%EB%A1%9C_%EB%B6%80%EC%98%A4%EB%82%98%EB%A1%9C%ED%8B%B0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://ko.wikipedia.org/w/index.php?title=%EB%A7%88%EB%A5%B4%ED%8B%B4_%EC%88%80%EA%B0%80%EC%9A%B0%EC%96%B4&amp;action=edit&amp;redlink=1" TargetMode="External"/><Relationship Id="rId4" Type="http://schemas.openxmlformats.org/officeDocument/2006/relationships/hyperlink" Target="http://ko.wikipedia.org/w/index.php?title=%EC%84%B1_%EC%95%88%ED%86%A0%EB%8B%88%EC%9A%B0%EC%8A%A4%EC%9D%98_%EC%9C%A0%ED%98%B9_(%EB%AF%B8%EC%BC%88%EB%9E%80%EC%A0%A4%EB%A1%9C)&amp;action=edit&amp;redlink=1" TargetMode="Externa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ko-KR" dirty="0" smtClean="0">
                <a:hlinkClick r:id="rId3" tooltip="네덜란드"/>
              </a:rPr>
              <a:t>네덜란드</a:t>
            </a:r>
            <a:r>
              <a:rPr lang="ko-KR" altLang="ko-KR" dirty="0" smtClean="0"/>
              <a:t> </a:t>
            </a:r>
            <a:r>
              <a:rPr lang="ko-KR" altLang="ko-KR" dirty="0" err="1" smtClean="0">
                <a:hlinkClick r:id="rId4" tooltip="바르푸이젠 (없는 문서)"/>
              </a:rPr>
              <a:t>바르푸이젠</a:t>
            </a:r>
            <a:r>
              <a:rPr lang="ko-KR" altLang="ko-KR" dirty="0" err="1" smtClean="0"/>
              <a:t>에</a:t>
            </a:r>
            <a:r>
              <a:rPr lang="ko-KR" altLang="ko-KR" dirty="0" smtClean="0"/>
              <a:t> 있는 </a:t>
            </a:r>
            <a:r>
              <a:rPr lang="ko-KR" altLang="ko-KR" dirty="0" err="1" smtClean="0"/>
              <a:t>은수처</a:t>
            </a:r>
            <a:r>
              <a:rPr lang="ko-KR" altLang="ko-KR" dirty="0" smtClean="0"/>
              <a:t> 성당의 이전의 본 제단, </a:t>
            </a:r>
            <a:r>
              <a:rPr lang="ko-KR" altLang="ko-KR" dirty="0" err="1" smtClean="0"/>
              <a:t>아빠스</a:t>
            </a:r>
            <a:r>
              <a:rPr lang="ko-KR" altLang="ko-KR" dirty="0" smtClean="0"/>
              <a:t> </a:t>
            </a:r>
            <a:r>
              <a:rPr lang="ko-KR" altLang="ko-KR" dirty="0" err="1" smtClean="0"/>
              <a:t>안토니우스의</a:t>
            </a:r>
            <a:r>
              <a:rPr lang="ko-KR" altLang="ko-KR" dirty="0" smtClean="0"/>
              <a:t> 벽화와 그의 </a:t>
            </a:r>
            <a:r>
              <a:rPr lang="ko-KR" altLang="ko-KR" dirty="0" smtClean="0">
                <a:hlinkClick r:id="rId5" tooltip="성유물 (없는 문서)"/>
              </a:rPr>
              <a:t>성유물</a:t>
            </a:r>
            <a:r>
              <a:rPr lang="ko-KR" altLang="ko-KR" dirty="0" smtClean="0"/>
              <a:t>의 일부가 담긴 </a:t>
            </a:r>
            <a:r>
              <a:rPr lang="ko-KR" altLang="ko-KR" dirty="0" smtClean="0">
                <a:hlinkClick r:id="rId6" tooltip="성해함 (없는 문서)"/>
              </a:rPr>
              <a:t>성해함</a:t>
            </a:r>
            <a:r>
              <a:rPr lang="ko-KR" altLang="ko-KR" dirty="0" smtClean="0"/>
              <a:t>이 있다. 이후에, 이것들을 위해 특별히 만들어진 측면 제단에 있는 황금 전당으로 이전되었다.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AB49AD-9ED7-4E0A-8C69-4EAB5C042035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ko-KR" dirty="0" smtClean="0">
                <a:hlinkClick r:id="rId3" tooltip="미켈란젤로 부오나로티"/>
              </a:rPr>
              <a:t>미켈란젤로</a:t>
            </a:r>
            <a:r>
              <a:rPr lang="ko-KR" altLang="ko-KR" dirty="0" smtClean="0"/>
              <a:t>의 1487년 ~ 1498년 작품. </a:t>
            </a:r>
            <a:r>
              <a:rPr lang="ko-KR" altLang="ko-KR" i="1" dirty="0" smtClean="0">
                <a:hlinkClick r:id="rId4" tooltip="성 안토니우스의 유혹 (미켈란젤로) (없는 문서)"/>
              </a:rPr>
              <a:t>성 </a:t>
            </a:r>
            <a:r>
              <a:rPr lang="ko-KR" altLang="ko-KR" i="1" dirty="0" err="1" smtClean="0">
                <a:hlinkClick r:id="rId4" tooltip="성 안토니우스의 유혹 (미켈란젤로) (없는 문서)"/>
              </a:rPr>
              <a:t>안토니우스의</a:t>
            </a:r>
            <a:r>
              <a:rPr lang="ko-KR" altLang="ko-KR" i="1" dirty="0" smtClean="0">
                <a:hlinkClick r:id="rId4" tooltip="성 안토니우스의 유혹 (미켈란젤로) (없는 문서)"/>
              </a:rPr>
              <a:t> 유혹</a:t>
            </a:r>
            <a:r>
              <a:rPr lang="ko-KR" altLang="ko-KR" i="1" dirty="0" smtClean="0"/>
              <a:t>. 화판에 유채와 </a:t>
            </a:r>
            <a:r>
              <a:rPr lang="ko-KR" altLang="ko-KR" i="1" dirty="0" err="1" smtClean="0"/>
              <a:t>템페라</a:t>
            </a:r>
            <a:r>
              <a:rPr lang="ko-KR" altLang="ko-KR" i="1" dirty="0" smtClean="0"/>
              <a:t> 기법으로 그림. 사막에서의 성 </a:t>
            </a:r>
            <a:r>
              <a:rPr lang="ko-KR" altLang="ko-KR" i="1" dirty="0" err="1" smtClean="0"/>
              <a:t>안토니우스의</a:t>
            </a:r>
            <a:r>
              <a:rPr lang="ko-KR" altLang="ko-KR" i="1" dirty="0" smtClean="0"/>
              <a:t> 시련을 묘사한 많은 미술 작품들 가운데 하나이며, 이 그림을 </a:t>
            </a:r>
            <a:r>
              <a:rPr lang="ko-KR" altLang="ko-KR" i="1" dirty="0" err="1" smtClean="0">
                <a:hlinkClick r:id="rId5" tooltip="마르틴 숀가우어 (없는 문서)"/>
              </a:rPr>
              <a:t>마르틴</a:t>
            </a:r>
            <a:r>
              <a:rPr lang="ko-KR" altLang="ko-KR" i="1" dirty="0" smtClean="0">
                <a:hlinkClick r:id="rId5" tooltip="마르틴 숀가우어 (없는 문서)"/>
              </a:rPr>
              <a:t> </a:t>
            </a:r>
            <a:r>
              <a:rPr lang="ko-KR" altLang="ko-KR" i="1" dirty="0" err="1" smtClean="0">
                <a:hlinkClick r:id="rId5" tooltip="마르틴 숀가우어 (없는 문서)"/>
              </a:rPr>
              <a:t>숀가우어</a:t>
            </a:r>
            <a:r>
              <a:rPr lang="ko-KR" altLang="ko-KR" i="1" dirty="0" err="1" smtClean="0"/>
              <a:t>에</a:t>
            </a:r>
            <a:r>
              <a:rPr lang="ko-KR" altLang="ko-KR" i="1" dirty="0" smtClean="0"/>
              <a:t> 의해 조각된 이후에 젊은 미켈란젤로에 의해 복제되었다.</a:t>
            </a:r>
            <a:endParaRPr lang="ko-KR" altLang="ko-KR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AB49AD-9ED7-4E0A-8C69-4EAB5C042035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AB49AD-9ED7-4E0A-8C69-4EAB5C042035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프랑크푸르트 </a:t>
            </a:r>
            <a:r>
              <a:rPr lang="ko-KR" altLang="en-US" dirty="0" err="1" smtClean="0"/>
              <a:t>획스터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슐로쓰</a:t>
            </a:r>
            <a:r>
              <a:rPr lang="en-US" altLang="ko-KR" dirty="0" smtClean="0"/>
              <a:t>(</a:t>
            </a:r>
            <a:r>
              <a:rPr lang="en-US" altLang="ko-KR" dirty="0" err="1" smtClean="0"/>
              <a:t>Hochster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Schloss</a:t>
            </a:r>
            <a:r>
              <a:rPr lang="en-US" altLang="ko-KR" dirty="0" smtClean="0"/>
              <a:t>) </a:t>
            </a:r>
            <a:r>
              <a:rPr lang="ko-KR" altLang="en-US" dirty="0" err="1" smtClean="0"/>
              <a:t>정문위에</a:t>
            </a:r>
            <a:r>
              <a:rPr lang="ko-KR" altLang="en-US" dirty="0" smtClean="0"/>
              <a:t> 있는 성 </a:t>
            </a:r>
            <a:r>
              <a:rPr lang="ko-KR" altLang="en-US" dirty="0" err="1" smtClean="0"/>
              <a:t>마르틴</a:t>
            </a:r>
            <a:r>
              <a:rPr lang="ko-KR" altLang="en-US" dirty="0" smtClean="0"/>
              <a:t> 기념 조각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겉옷을 잘라 걸인에게 주는 모습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AB49AD-9ED7-4E0A-8C69-4EAB5C042035}" type="slidenum">
              <a:rPr lang="ko-KR" altLang="en-US" smtClean="0"/>
              <a:pPr/>
              <a:t>12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AB49AD-9ED7-4E0A-8C69-4EAB5C042035}" type="slidenum">
              <a:rPr lang="ko-KR" altLang="en-US" smtClean="0"/>
              <a:pPr/>
              <a:t>14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E149E-4459-43B5-A7AD-7893083B6CA4}" type="datetimeFigureOut">
              <a:rPr lang="ko-KR" altLang="en-US" smtClean="0"/>
              <a:pPr/>
              <a:t>2015-09-08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96126-D417-4059-B4C0-5995CBD5FA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E149E-4459-43B5-A7AD-7893083B6CA4}" type="datetimeFigureOut">
              <a:rPr lang="ko-KR" altLang="en-US" smtClean="0"/>
              <a:pPr/>
              <a:t>2015-09-08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96126-D417-4059-B4C0-5995CBD5FA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E149E-4459-43B5-A7AD-7893083B6CA4}" type="datetimeFigureOut">
              <a:rPr lang="ko-KR" altLang="en-US" smtClean="0"/>
              <a:pPr/>
              <a:t>2015-09-08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96126-D417-4059-B4C0-5995CBD5FA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E149E-4459-43B5-A7AD-7893083B6CA4}" type="datetimeFigureOut">
              <a:rPr lang="ko-KR" altLang="en-US" smtClean="0"/>
              <a:pPr/>
              <a:t>2015-09-08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96126-D417-4059-B4C0-5995CBD5FA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E149E-4459-43B5-A7AD-7893083B6CA4}" type="datetimeFigureOut">
              <a:rPr lang="ko-KR" altLang="en-US" smtClean="0"/>
              <a:pPr/>
              <a:t>2015-09-08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96126-D417-4059-B4C0-5995CBD5FA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E149E-4459-43B5-A7AD-7893083B6CA4}" type="datetimeFigureOut">
              <a:rPr lang="ko-KR" altLang="en-US" smtClean="0"/>
              <a:pPr/>
              <a:t>2015-09-08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96126-D417-4059-B4C0-5995CBD5FA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E149E-4459-43B5-A7AD-7893083B6CA4}" type="datetimeFigureOut">
              <a:rPr lang="ko-KR" altLang="en-US" smtClean="0"/>
              <a:pPr/>
              <a:t>2015-09-08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96126-D417-4059-B4C0-5995CBD5FA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E149E-4459-43B5-A7AD-7893083B6CA4}" type="datetimeFigureOut">
              <a:rPr lang="ko-KR" altLang="en-US" smtClean="0"/>
              <a:pPr/>
              <a:t>2015-09-08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96126-D417-4059-B4C0-5995CBD5FA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E149E-4459-43B5-A7AD-7893083B6CA4}" type="datetimeFigureOut">
              <a:rPr lang="ko-KR" altLang="en-US" smtClean="0"/>
              <a:pPr/>
              <a:t>2015-09-08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96126-D417-4059-B4C0-5995CBD5FA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E149E-4459-43B5-A7AD-7893083B6CA4}" type="datetimeFigureOut">
              <a:rPr lang="ko-KR" altLang="en-US" smtClean="0"/>
              <a:pPr/>
              <a:t>2015-09-08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96126-D417-4059-B4C0-5995CBD5FA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한쪽 모서리는 잘리고 다른 쪽 모서리는 둥근 사각형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각 삼각형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E149E-4459-43B5-A7AD-7893083B6CA4}" type="datetimeFigureOut">
              <a:rPr lang="ko-KR" altLang="en-US" smtClean="0"/>
              <a:pPr/>
              <a:t>2015-09-08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7496126-D417-4059-B4C0-5995CBD5FA6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10" name="자유형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자유형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92E149E-4459-43B5-A7AD-7893083B6CA4}" type="datetimeFigureOut">
              <a:rPr lang="ko-KR" altLang="en-US" smtClean="0"/>
              <a:pPr/>
              <a:t>2015-09-08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7496126-D417-4059-B4C0-5995CBD5FA6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2" name="그룹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자유형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자유형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1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1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1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1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1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1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1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1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//upload.wikimedia.org/wikipedia/commons/1/16/The_Torment_of_Saint_Anthony_(Michelangelo).jp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아우구스티누스</a:t>
            </a:r>
            <a:r>
              <a:rPr lang="en-US" altLang="ko-KR" dirty="0" smtClean="0"/>
              <a:t>: </a:t>
            </a:r>
            <a:br>
              <a:rPr lang="en-US" altLang="ko-KR" dirty="0" smtClean="0"/>
            </a:br>
            <a:r>
              <a:rPr lang="ko-KR" altLang="en-US" dirty="0" smtClean="0"/>
              <a:t>역사적 배경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수도원운동 </a:t>
            </a:r>
            <a:endParaRPr lang="en-US" altLang="ko-KR" dirty="0" smtClean="0"/>
          </a:p>
          <a:p>
            <a:r>
              <a:rPr lang="ko-KR" altLang="en-US" dirty="0" smtClean="0"/>
              <a:t>은둔주의자들 </a:t>
            </a:r>
            <a:endParaRPr lang="ko-KR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sz="4000" dirty="0" smtClean="0"/>
              <a:t/>
            </a:r>
            <a:br>
              <a:rPr lang="en-US" altLang="ko-KR" sz="4000" dirty="0" smtClean="0"/>
            </a:br>
            <a:r>
              <a:rPr lang="ko-KR" altLang="en-US" sz="4000" dirty="0" err="1" smtClean="0"/>
              <a:t>히에로니무스</a:t>
            </a:r>
            <a:r>
              <a:rPr lang="ko-KR" altLang="en-US" sz="4000" dirty="0" smtClean="0"/>
              <a:t> </a:t>
            </a:r>
            <a:r>
              <a:rPr lang="en-US" altLang="ko-KR" sz="4000" dirty="0" smtClean="0"/>
              <a:t>(Hieronymus, 347?-420) </a:t>
            </a:r>
            <a:r>
              <a:rPr lang="ko-KR" altLang="en-US" dirty="0" smtClean="0"/>
              <a:t/>
            </a:r>
            <a:br>
              <a:rPr lang="ko-KR" altLang="en-US" dirty="0" smtClean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AutoNum type="arabicParenR"/>
            </a:pPr>
            <a:r>
              <a:rPr lang="ko-KR" altLang="en-US" dirty="0" err="1" smtClean="0"/>
              <a:t>벌게이트</a:t>
            </a:r>
            <a:r>
              <a:rPr lang="ko-KR" altLang="en-US" dirty="0" smtClean="0"/>
              <a:t> 성경 </a:t>
            </a:r>
            <a:r>
              <a:rPr lang="en-US" altLang="ko-KR" dirty="0" smtClean="0"/>
              <a:t>– </a:t>
            </a:r>
            <a:r>
              <a:rPr lang="ko-KR" altLang="en-US" dirty="0" smtClean="0"/>
              <a:t>라틴어 번역성경 </a:t>
            </a:r>
            <a:endParaRPr lang="en-US" altLang="ko-KR" dirty="0" smtClean="0"/>
          </a:p>
          <a:p>
            <a:pPr marL="514350" indent="-514350">
              <a:buAutoNum type="arabicParenR"/>
            </a:pPr>
            <a:r>
              <a:rPr lang="ko-KR" altLang="en-US" dirty="0" err="1" smtClean="0"/>
              <a:t>셉투아긴타</a:t>
            </a:r>
            <a:r>
              <a:rPr lang="ko-KR" altLang="en-US" dirty="0" smtClean="0"/>
              <a:t> </a:t>
            </a:r>
            <a:r>
              <a:rPr lang="en-US" altLang="ko-KR" dirty="0" smtClean="0"/>
              <a:t>70</a:t>
            </a:r>
            <a:r>
              <a:rPr lang="ko-KR" altLang="en-US" dirty="0" smtClean="0"/>
              <a:t>인경과의 차이 </a:t>
            </a:r>
            <a:endParaRPr lang="en-US" altLang="ko-KR" dirty="0" smtClean="0"/>
          </a:p>
          <a:p>
            <a:pPr marL="514350" indent="-514350">
              <a:buNone/>
            </a:pPr>
            <a:r>
              <a:rPr lang="en-US" altLang="ko-KR" dirty="0" smtClean="0"/>
              <a:t> </a:t>
            </a:r>
            <a:r>
              <a:rPr lang="ko-KR" altLang="en-US" dirty="0" smtClean="0"/>
              <a:t>아우구스티누스의 편지 </a:t>
            </a:r>
            <a:endParaRPr lang="en-US" altLang="ko-KR" dirty="0" smtClean="0"/>
          </a:p>
          <a:p>
            <a:pPr marL="514350" indent="-514350">
              <a:buNone/>
            </a:pPr>
            <a:r>
              <a:rPr lang="en-US" altLang="ko-KR" dirty="0" smtClean="0"/>
              <a:t>    “</a:t>
            </a:r>
            <a:r>
              <a:rPr lang="ko-KR" altLang="en-US" dirty="0" smtClean="0"/>
              <a:t>저는 당신께서 성경들의 라틴어 번역을 </a:t>
            </a:r>
            <a:r>
              <a:rPr lang="ko-KR" altLang="en-US" dirty="0" err="1" smtClean="0"/>
              <a:t>삼가해</a:t>
            </a:r>
            <a:r>
              <a:rPr lang="ko-KR" altLang="en-US" dirty="0" smtClean="0"/>
              <a:t> 주시길 감히 기원합니다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꼭 번역을 해야겠다면 이전에 욥기를 번역한 방식을 따르시길 바랍니다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즉 </a:t>
            </a:r>
            <a:r>
              <a:rPr lang="ko-KR" altLang="en-US" dirty="0" err="1" smtClean="0"/>
              <a:t>셉투아진트와</a:t>
            </a:r>
            <a:r>
              <a:rPr lang="ko-KR" altLang="en-US" dirty="0" smtClean="0"/>
              <a:t> 다른 부분이 있을 때에는 이를 금방 알아볼 수 있도록 주를 달아 주시기 바랍니다</a:t>
            </a:r>
            <a:r>
              <a:rPr lang="en-US" altLang="ko-KR" dirty="0" smtClean="0"/>
              <a:t>. </a:t>
            </a:r>
            <a:r>
              <a:rPr lang="ko-KR" altLang="en-US" dirty="0" err="1" smtClean="0"/>
              <a:t>셉투아진트의</a:t>
            </a:r>
            <a:r>
              <a:rPr lang="ko-KR" altLang="en-US" dirty="0" smtClean="0"/>
              <a:t> 권위에는 아무도 필적할 수 없습니다</a:t>
            </a:r>
            <a:r>
              <a:rPr lang="en-US" altLang="ko-KR" dirty="0" smtClean="0"/>
              <a:t>. … </a:t>
            </a:r>
            <a:r>
              <a:rPr lang="ko-KR" altLang="en-US" dirty="0" smtClean="0"/>
              <a:t>그뿐 아니라 이미 그토록 오랜 기간 동안 유식한 번역가들이 이러한 작업에 헌신한 이후</a:t>
            </a:r>
            <a:r>
              <a:rPr lang="en-US" altLang="ko-KR" dirty="0" smtClean="0"/>
              <a:t>, </a:t>
            </a:r>
            <a:r>
              <a:rPr lang="ko-KR" altLang="en-US" dirty="0" smtClean="0"/>
              <a:t>과연 이들이 미쳐 찾아내지 못했던 결점들을 또 다른 어느 인물이 </a:t>
            </a:r>
            <a:r>
              <a:rPr lang="ko-KR" altLang="en-US" dirty="0" err="1" smtClean="0"/>
              <a:t>발결할</a:t>
            </a:r>
            <a:r>
              <a:rPr lang="ko-KR" altLang="en-US" dirty="0" smtClean="0"/>
              <a:t> 수 </a:t>
            </a:r>
            <a:r>
              <a:rPr lang="ko-KR" altLang="en-US" dirty="0" err="1" smtClean="0"/>
              <a:t>있을비</a:t>
            </a:r>
            <a:r>
              <a:rPr lang="ko-KR" altLang="en-US" dirty="0" smtClean="0"/>
              <a:t> 의심할 수밖에 없습니다</a:t>
            </a:r>
            <a:r>
              <a:rPr lang="en-US" altLang="ko-KR" dirty="0" smtClean="0"/>
              <a:t>. “</a:t>
            </a:r>
          </a:p>
          <a:p>
            <a:pPr marL="514350" indent="-514350">
              <a:buAutoNum type="arabicParenR"/>
            </a:pPr>
            <a:endParaRPr lang="ko-KR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err="1" smtClean="0"/>
              <a:t>투르의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마르티누스</a:t>
            </a:r>
            <a:r>
              <a:rPr lang="ko-KR" altLang="en-US" dirty="0" smtClean="0"/>
              <a:t> </a:t>
            </a:r>
            <a:r>
              <a:rPr lang="en-US" altLang="ko-KR" sz="4400" dirty="0" smtClean="0"/>
              <a:t>(316</a:t>
            </a:r>
            <a:r>
              <a:rPr lang="ko-KR" altLang="en-US" sz="4400" dirty="0" smtClean="0"/>
              <a:t>년 </a:t>
            </a:r>
            <a:r>
              <a:rPr lang="en-US" altLang="ko-KR" sz="4400" dirty="0" smtClean="0"/>
              <a:t>- 397</a:t>
            </a:r>
            <a:r>
              <a:rPr lang="ko-KR" altLang="en-US" sz="4400" dirty="0" smtClean="0"/>
              <a:t>년 </a:t>
            </a:r>
            <a:r>
              <a:rPr lang="en-US" altLang="ko-KR" sz="4400" dirty="0" smtClean="0"/>
              <a:t>)</a:t>
            </a:r>
            <a:endParaRPr lang="ko-KR" altLang="en-US" sz="44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dirty="0" smtClean="0"/>
              <a:t>1) </a:t>
            </a:r>
            <a:r>
              <a:rPr lang="ko-KR" altLang="en-US" dirty="0" smtClean="0"/>
              <a:t>수도원 이상을 일반화하는 데 큰 공헌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2)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순교당하지</a:t>
            </a:r>
            <a:r>
              <a:rPr lang="ko-KR" altLang="en-US" dirty="0" smtClean="0"/>
              <a:t> 않은 첫 번째 성인</a:t>
            </a: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1143000"/>
          </a:xfrm>
        </p:spPr>
        <p:txBody>
          <a:bodyPr/>
          <a:lstStyle/>
          <a:p>
            <a:r>
              <a:rPr lang="ko-KR" altLang="en-US" err="1" smtClean="0"/>
              <a:t>투르의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마르티누스</a:t>
            </a:r>
            <a:endParaRPr lang="ko-KR" altLang="en-US" dirty="0"/>
          </a:p>
        </p:txBody>
      </p:sp>
      <p:pic>
        <p:nvPicPr>
          <p:cNvPr id="1026" name="Picture 2" descr="http://cfs9.blog.daum.net/upload_control/download.blog?fhandle=MEZqRlhAZnM5LmJsb2cuZGF1bS5uZXQ6L0lNQUdFLzMvMzAwLmpwZw==&amp;filename=3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1628800"/>
            <a:ext cx="5400600" cy="453650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195736" y="6309320"/>
            <a:ext cx="51119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프랑크푸르트 </a:t>
            </a:r>
            <a:r>
              <a:rPr lang="ko-KR" altLang="en-US" dirty="0" err="1" smtClean="0"/>
              <a:t>획스터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슐로쓰</a:t>
            </a:r>
            <a:r>
              <a:rPr lang="en-US" altLang="ko-KR" dirty="0" smtClean="0"/>
              <a:t>(</a:t>
            </a:r>
            <a:r>
              <a:rPr lang="en-US" altLang="ko-KR" dirty="0" err="1" smtClean="0"/>
              <a:t>Hochster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Schloss</a:t>
            </a:r>
            <a:r>
              <a:rPr lang="en-US" altLang="ko-KR" dirty="0" smtClean="0"/>
              <a:t>) </a:t>
            </a:r>
            <a:endParaRPr lang="ko-KR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엘 </a:t>
            </a:r>
            <a:r>
              <a:rPr lang="ko-KR" altLang="en-US" dirty="0" err="1" smtClean="0"/>
              <a:t>그레코</a:t>
            </a:r>
            <a:r>
              <a:rPr lang="ko-KR" altLang="en-US" dirty="0" smtClean="0"/>
              <a:t> </a:t>
            </a:r>
            <a:r>
              <a:rPr lang="en-US" altLang="ko-KR" dirty="0" smtClean="0"/>
              <a:t>(1541-1614)</a:t>
            </a:r>
            <a:endParaRPr lang="ko-KR" altLang="en-US" dirty="0"/>
          </a:p>
        </p:txBody>
      </p:sp>
      <p:pic>
        <p:nvPicPr>
          <p:cNvPr id="26628" name="Picture 4" descr="http://cfs2.blog.daum.net/upload_control/download.blog?fhandle=MEZqRlhAZnMyLmJsb2cuZGF1bS5uZXQ6L0lNQUdFLzIvMjc3LmpwZy50aHVtYg==&amp;filename=27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1698533"/>
            <a:ext cx="3816424" cy="47403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수도원운동의 영향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ko-KR" altLang="en-US" dirty="0" smtClean="0"/>
              <a:t>수도원 운동은 성직 제도가 추구해야 하는 이상으로 자리 매김 </a:t>
            </a:r>
            <a:endParaRPr lang="en-US" altLang="ko-KR" dirty="0" smtClean="0"/>
          </a:p>
          <a:p>
            <a:pPr marL="514350" indent="-514350">
              <a:buFont typeface="Arial" pitchFamily="34" charset="0"/>
              <a:buAutoNum type="arabicParenR"/>
            </a:pPr>
            <a:r>
              <a:rPr lang="ko-KR" altLang="en-US" dirty="0" smtClean="0"/>
              <a:t>개인 구원의 장소에서 서방에서는 교회의 구제와 선교를 담당하는 도구</a:t>
            </a:r>
          </a:p>
          <a:p>
            <a:pPr marL="514350" indent="-514350">
              <a:buAutoNum type="arabicParenR"/>
            </a:pPr>
            <a:endParaRPr lang="ko-KR" altLang="en-US" dirty="0" smtClean="0"/>
          </a:p>
          <a:p>
            <a:pPr>
              <a:buNone/>
            </a:pPr>
            <a:endParaRPr lang="ko-KR" altLang="en-US" dirty="0" smtClean="0"/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수도원운동의 배경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fontAlgn="base">
              <a:buNone/>
            </a:pPr>
            <a:r>
              <a:rPr lang="en-US" altLang="ko-KR" dirty="0" smtClean="0"/>
              <a:t>1) </a:t>
            </a:r>
            <a:r>
              <a:rPr lang="ko-KR" altLang="en-US" dirty="0" smtClean="0"/>
              <a:t>교회 지도자들의 허례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사치에 대한 회의에서 모든 재산을 남겨두고 인간 사회에서 벗어나 유혹에 넘어가지 쉬운 육체와 정욕을 절제하는 생활을 하였다</a:t>
            </a:r>
            <a:r>
              <a:rPr lang="en-US" altLang="ko-KR" dirty="0" smtClean="0"/>
              <a:t>. </a:t>
            </a:r>
            <a:endParaRPr lang="ko-KR" altLang="en-US" dirty="0" smtClean="0"/>
          </a:p>
          <a:p>
            <a:pPr fontAlgn="base">
              <a:buNone/>
            </a:pPr>
            <a:r>
              <a:rPr lang="en-US" altLang="ko-KR" dirty="0" smtClean="0"/>
              <a:t>2) </a:t>
            </a:r>
            <a:r>
              <a:rPr lang="ko-KR" altLang="en-US" dirty="0" smtClean="0"/>
              <a:t>이전에도 “과부들과 처녀들”이 시간과 정력을 교회를 위해 살았다</a:t>
            </a:r>
            <a:r>
              <a:rPr lang="en-US" altLang="ko-KR" dirty="0" smtClean="0"/>
              <a:t>. - </a:t>
            </a:r>
            <a:r>
              <a:rPr lang="ko-KR" altLang="en-US" dirty="0" err="1" smtClean="0"/>
              <a:t>오리게누스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pPr fontAlgn="base">
              <a:buNone/>
            </a:pPr>
            <a:r>
              <a:rPr lang="en-US" altLang="ko-KR" dirty="0" smtClean="0"/>
              <a:t>3) </a:t>
            </a:r>
            <a:r>
              <a:rPr lang="ko-KR" altLang="en-US" dirty="0" smtClean="0"/>
              <a:t>바울</a:t>
            </a:r>
            <a:r>
              <a:rPr lang="en-US" altLang="ko-KR" dirty="0" smtClean="0"/>
              <a:t>- </a:t>
            </a:r>
            <a:r>
              <a:rPr lang="ko-KR" altLang="en-US" dirty="0" smtClean="0"/>
              <a:t>독신주의 </a:t>
            </a:r>
            <a:endParaRPr lang="en-US" altLang="ko-KR" dirty="0" smtClean="0"/>
          </a:p>
          <a:p>
            <a:pPr fontAlgn="base">
              <a:buNone/>
            </a:pPr>
            <a:r>
              <a:rPr lang="en-US" altLang="ko-KR" dirty="0" smtClean="0"/>
              <a:t>4) </a:t>
            </a:r>
            <a:r>
              <a:rPr lang="ko-KR" altLang="en-US" dirty="0" smtClean="0"/>
              <a:t>임박한 종말론 사상</a:t>
            </a:r>
            <a:endParaRPr lang="en-US" altLang="ko-KR" dirty="0" smtClean="0"/>
          </a:p>
          <a:p>
            <a:pPr fontAlgn="base">
              <a:buNone/>
            </a:pPr>
            <a:r>
              <a:rPr lang="en-US" altLang="ko-KR" dirty="0" smtClean="0"/>
              <a:t>5) </a:t>
            </a:r>
            <a:r>
              <a:rPr lang="ko-KR" altLang="en-US" dirty="0" err="1" smtClean="0"/>
              <a:t>스토아</a:t>
            </a:r>
            <a:r>
              <a:rPr lang="ko-KR" altLang="en-US" dirty="0" smtClean="0"/>
              <a:t> 학파의 영향</a:t>
            </a: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수도원운동의 형성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>
              <a:buNone/>
            </a:pPr>
            <a:r>
              <a:rPr lang="en-US" altLang="ko-KR" dirty="0" smtClean="0"/>
              <a:t>1) </a:t>
            </a:r>
            <a:r>
              <a:rPr lang="ko-KR" altLang="en-US" dirty="0" smtClean="0"/>
              <a:t>농민계층에서 발생 </a:t>
            </a:r>
            <a:r>
              <a:rPr lang="en-US" altLang="ko-KR" dirty="0" smtClean="0"/>
              <a:t>– </a:t>
            </a:r>
            <a:r>
              <a:rPr lang="ko-KR" altLang="en-US" dirty="0" smtClean="0"/>
              <a:t>기독교는 본질상 도시를 중심으로 일어난 운동으로서 수도원 운동이 일어날 당시 농민 계층 사람들에게 대한 기독교의 접촉은 시작 단계에 불과하였다</a:t>
            </a:r>
            <a:r>
              <a:rPr lang="en-US" altLang="ko-KR" dirty="0" smtClean="0"/>
              <a:t>. </a:t>
            </a:r>
            <a:endParaRPr lang="ko-KR" altLang="en-US" dirty="0" smtClean="0"/>
          </a:p>
          <a:p>
            <a:pPr fontAlgn="base">
              <a:buNone/>
            </a:pPr>
            <a:r>
              <a:rPr lang="en-US" altLang="ko-KR" dirty="0" smtClean="0"/>
              <a:t>2) </a:t>
            </a:r>
            <a:r>
              <a:rPr lang="ko-KR" altLang="en-US" dirty="0" smtClean="0"/>
              <a:t>이집트와 시리아 내륙 지방 </a:t>
            </a:r>
            <a:r>
              <a:rPr lang="en-US" altLang="ko-KR" dirty="0" smtClean="0"/>
              <a:t>- </a:t>
            </a:r>
            <a:r>
              <a:rPr lang="ko-KR" altLang="en-US" dirty="0" smtClean="0"/>
              <a:t>수도원운동은 헬레니즘 문화에 덜 물든 이집트와 시리아 내륙지방 사람들의 개종과 함께 성장하였다</a:t>
            </a:r>
            <a:r>
              <a:rPr lang="en-US" altLang="ko-KR" dirty="0" smtClean="0"/>
              <a:t>. </a:t>
            </a:r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err="1" smtClean="0"/>
              <a:t>안토니우스</a:t>
            </a:r>
            <a:r>
              <a:rPr lang="ko-KR" altLang="en-US" dirty="0" smtClean="0"/>
              <a:t> </a:t>
            </a:r>
            <a:r>
              <a:rPr lang="en-US" altLang="ko-KR" dirty="0" smtClean="0"/>
              <a:t>(251</a:t>
            </a:r>
            <a:r>
              <a:rPr lang="ko-KR" altLang="en-US" dirty="0" smtClean="0"/>
              <a:t>년경 </a:t>
            </a:r>
            <a:r>
              <a:rPr lang="en-US" altLang="ko-KR" dirty="0" smtClean="0"/>
              <a:t>~ 356</a:t>
            </a:r>
            <a:r>
              <a:rPr lang="ko-KR" altLang="en-US" dirty="0" smtClean="0"/>
              <a:t>년경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err="1" smtClean="0"/>
              <a:t>아타나시우스</a:t>
            </a:r>
            <a:r>
              <a:rPr lang="ko-KR" altLang="en-US" dirty="0" smtClean="0"/>
              <a:t> </a:t>
            </a:r>
            <a:r>
              <a:rPr lang="en-US" altLang="ko-KR" dirty="0" smtClean="0"/>
              <a:t>&lt;</a:t>
            </a:r>
            <a:r>
              <a:rPr lang="ko-KR" altLang="en-US" dirty="0" err="1" smtClean="0"/>
              <a:t>안토니우스의</a:t>
            </a:r>
            <a:r>
              <a:rPr lang="ko-KR" altLang="en-US" dirty="0" smtClean="0"/>
              <a:t> 생애</a:t>
            </a:r>
            <a:r>
              <a:rPr lang="en-US" altLang="ko-KR" dirty="0" smtClean="0"/>
              <a:t>&gt; </a:t>
            </a:r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ko-KR" altLang="en-US" dirty="0" err="1" smtClean="0"/>
              <a:t>네델란드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바르푸이젠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pic>
        <p:nvPicPr>
          <p:cNvPr id="1026" name="Picture 2" descr="http://upload.wikimedia.org/wikipedia/commons/e/eb/Antoniusaltaa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1057275"/>
            <a:ext cx="6019800" cy="58007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ko-KR" altLang="en-US" dirty="0" smtClean="0"/>
              <a:t>미켈란젤로</a:t>
            </a:r>
            <a:r>
              <a:rPr lang="en-US" altLang="ko-KR" dirty="0" smtClean="0"/>
              <a:t>(1487-1498)</a:t>
            </a:r>
            <a:endParaRPr lang="ko-KR" altLang="en-US" dirty="0"/>
          </a:p>
        </p:txBody>
      </p:sp>
      <p:pic>
        <p:nvPicPr>
          <p:cNvPr id="6148" name="Picture 4" descr="파일:The Torment of Saint Anthony (Michelangelo)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51720" y="1143000"/>
            <a:ext cx="4248150" cy="571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r>
              <a:rPr lang="ko-KR" altLang="en-US" dirty="0" smtClean="0"/>
              <a:t>얀 </a:t>
            </a:r>
            <a:r>
              <a:rPr lang="ko-KR" altLang="en-US" dirty="0" err="1" smtClean="0"/>
              <a:t>브루웰</a:t>
            </a:r>
            <a:endParaRPr lang="ko-KR" altLang="en-US" dirty="0"/>
          </a:p>
        </p:txBody>
      </p:sp>
      <p:pic>
        <p:nvPicPr>
          <p:cNvPr id="7170" name="Picture 2" descr="http://upload.wikimedia.org/wikipedia/commons/7/7b/Jan_Brueghel_%28I%29_-_Temptation_of_St_Anthony_-_WGA0359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057275"/>
            <a:ext cx="8191500" cy="58007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파코미우스와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공동생활단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fontAlgn="base">
              <a:buAutoNum type="arabicParenR"/>
            </a:pPr>
            <a:r>
              <a:rPr lang="ko-KR" altLang="en-US" dirty="0" smtClean="0"/>
              <a:t>전 재산을 포기 </a:t>
            </a:r>
            <a:endParaRPr lang="en-US" altLang="ko-KR" dirty="0" smtClean="0"/>
          </a:p>
          <a:p>
            <a:pPr marL="514350" indent="-514350" fontAlgn="base">
              <a:buAutoNum type="arabicParenR"/>
            </a:pPr>
            <a:r>
              <a:rPr lang="ko-KR" altLang="en-US" dirty="0" smtClean="0"/>
              <a:t>절대 복종 </a:t>
            </a:r>
          </a:p>
          <a:p>
            <a:pPr fontAlgn="base">
              <a:buNone/>
            </a:pPr>
            <a:r>
              <a:rPr lang="en-US" altLang="ko-KR" dirty="0" smtClean="0"/>
              <a:t>3) </a:t>
            </a:r>
            <a:r>
              <a:rPr lang="ko-KR" altLang="en-US" dirty="0" smtClean="0"/>
              <a:t>육체노동 </a:t>
            </a:r>
          </a:p>
          <a:p>
            <a:pPr fontAlgn="base">
              <a:buNone/>
            </a:pPr>
            <a:r>
              <a:rPr lang="en-US" altLang="ko-KR" dirty="0" smtClean="0"/>
              <a:t>4) </a:t>
            </a:r>
            <a:r>
              <a:rPr lang="ko-KR" altLang="en-US" dirty="0" smtClean="0"/>
              <a:t>쉬지 말고 기도하라 </a:t>
            </a:r>
          </a:p>
          <a:p>
            <a:pPr fontAlgn="base">
              <a:buNone/>
            </a:pPr>
            <a:r>
              <a:rPr lang="en-US" altLang="ko-KR" dirty="0" smtClean="0"/>
              <a:t>5) </a:t>
            </a:r>
            <a:r>
              <a:rPr lang="ko-KR" altLang="en-US" dirty="0" smtClean="0"/>
              <a:t>극단적인 빈곤을 강요하지 않았다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빵</a:t>
            </a:r>
            <a:r>
              <a:rPr lang="en-US" altLang="ko-KR" dirty="0" smtClean="0"/>
              <a:t>, </a:t>
            </a:r>
            <a:r>
              <a:rPr lang="ko-KR" altLang="en-US" dirty="0" smtClean="0"/>
              <a:t>야채</a:t>
            </a:r>
            <a:r>
              <a:rPr lang="en-US" altLang="ko-KR" dirty="0" smtClean="0"/>
              <a:t>, </a:t>
            </a:r>
            <a:r>
              <a:rPr lang="ko-KR" altLang="en-US" dirty="0" smtClean="0"/>
              <a:t>과일 그리고 생선들을 먹었다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고기는 일체 금지</a:t>
            </a:r>
          </a:p>
          <a:p>
            <a:pPr fontAlgn="base">
              <a:buNone/>
            </a:pPr>
            <a:r>
              <a:rPr lang="en-US" altLang="ko-KR" dirty="0" smtClean="0"/>
              <a:t>6) </a:t>
            </a:r>
            <a:r>
              <a:rPr lang="ko-KR" altLang="en-US" dirty="0" smtClean="0"/>
              <a:t>교회의 공직 거부</a:t>
            </a:r>
            <a:r>
              <a:rPr lang="en-US" altLang="ko-KR" dirty="0" smtClean="0"/>
              <a:t>,  </a:t>
            </a:r>
            <a:r>
              <a:rPr lang="ko-KR" altLang="en-US" dirty="0" smtClean="0"/>
              <a:t>안수 받은 사제들이 존재하지 않았다</a:t>
            </a:r>
            <a:r>
              <a:rPr lang="en-US" altLang="ko-KR" dirty="0" smtClean="0"/>
              <a:t>.</a:t>
            </a:r>
            <a:endParaRPr lang="ko-KR" altLang="en-US" dirty="0" smtClean="0"/>
          </a:p>
          <a:p>
            <a:pPr fontAlgn="base">
              <a:buNone/>
            </a:pPr>
            <a:r>
              <a:rPr lang="en-US" altLang="ko-KR" dirty="0" smtClean="0"/>
              <a:t>7) </a:t>
            </a:r>
            <a:r>
              <a:rPr lang="ko-KR" altLang="en-US" dirty="0" smtClean="0"/>
              <a:t>여성 공동체 조직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수도원 운동의 확장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fontAlgn="base">
              <a:buNone/>
            </a:pPr>
            <a:r>
              <a:rPr lang="en-US" altLang="ko-KR" dirty="0" smtClean="0"/>
              <a:t>1) </a:t>
            </a:r>
            <a:r>
              <a:rPr lang="ko-KR" altLang="en-US" dirty="0" smtClean="0"/>
              <a:t>수도운동의 확장의 주역 </a:t>
            </a:r>
            <a:r>
              <a:rPr lang="en-US" altLang="ko-KR" dirty="0" smtClean="0"/>
              <a:t>– </a:t>
            </a:r>
            <a:r>
              <a:rPr lang="ko-KR" altLang="en-US" dirty="0" smtClean="0"/>
              <a:t>감독들과 신학자들 </a:t>
            </a:r>
          </a:p>
          <a:p>
            <a:pPr fontAlgn="base">
              <a:buNone/>
            </a:pPr>
            <a:r>
              <a:rPr lang="en-US" altLang="ko-KR" dirty="0" smtClean="0"/>
              <a:t>* </a:t>
            </a:r>
            <a:r>
              <a:rPr lang="ko-KR" altLang="en-US" dirty="0" smtClean="0"/>
              <a:t>수도원운동이 교회의 계급제도와 별개로 존재하였으나 그 효과는 계급체제에 머물러 있었던 자들에 의해서 이루어졌다</a:t>
            </a:r>
            <a:r>
              <a:rPr lang="en-US" altLang="ko-KR" dirty="0" smtClean="0"/>
              <a:t>. </a:t>
            </a:r>
            <a:endParaRPr lang="ko-KR" altLang="en-US" dirty="0" smtClean="0"/>
          </a:p>
          <a:p>
            <a:pPr fontAlgn="base">
              <a:buNone/>
            </a:pPr>
            <a:r>
              <a:rPr lang="en-US" altLang="ko-KR" dirty="0" smtClean="0"/>
              <a:t>* </a:t>
            </a:r>
            <a:r>
              <a:rPr lang="ko-KR" altLang="en-US" dirty="0" err="1" smtClean="0"/>
              <a:t>아타나시우스</a:t>
            </a:r>
            <a:r>
              <a:rPr lang="ko-KR" altLang="en-US" dirty="0" smtClean="0"/>
              <a:t> </a:t>
            </a:r>
            <a:r>
              <a:rPr lang="en-US" altLang="ko-KR" dirty="0" smtClean="0"/>
              <a:t>&lt; </a:t>
            </a:r>
            <a:r>
              <a:rPr lang="ko-KR" altLang="en-US" dirty="0" err="1" smtClean="0"/>
              <a:t>안토니우스의</a:t>
            </a:r>
            <a:r>
              <a:rPr lang="ko-KR" altLang="en-US" dirty="0" smtClean="0"/>
              <a:t> 생애</a:t>
            </a:r>
            <a:r>
              <a:rPr lang="en-US" altLang="ko-KR" dirty="0" smtClean="0"/>
              <a:t>&gt; - </a:t>
            </a:r>
            <a:r>
              <a:rPr lang="ko-KR" altLang="en-US" dirty="0" smtClean="0"/>
              <a:t>그 자신이 사막의 수도사들을 방문하였다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박해를 받을 때 이곳에 들어가 거주하기도 하였다</a:t>
            </a:r>
            <a:r>
              <a:rPr lang="en-US" altLang="ko-KR" dirty="0" smtClean="0"/>
              <a:t>. </a:t>
            </a:r>
            <a:endParaRPr lang="ko-KR" altLang="en-US" dirty="0" smtClean="0"/>
          </a:p>
          <a:p>
            <a:pPr fontAlgn="base">
              <a:buNone/>
            </a:pPr>
            <a:endParaRPr lang="ko-KR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흐름">
  <a:themeElements>
    <a:clrScheme name="흐름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흐름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흐름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845</TotalTime>
  <Words>472</Words>
  <Application>Microsoft Office PowerPoint</Application>
  <PresentationFormat>화면 슬라이드 쇼(4:3)</PresentationFormat>
  <Paragraphs>56</Paragraphs>
  <Slides>14</Slides>
  <Notes>5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15" baseType="lpstr">
      <vt:lpstr>흐름</vt:lpstr>
      <vt:lpstr>아우구스티누스:  역사적 배경 </vt:lpstr>
      <vt:lpstr>수도원운동의 배경 </vt:lpstr>
      <vt:lpstr>수도원운동의 형성</vt:lpstr>
      <vt:lpstr>안토니우스 (251년경 ~ 356년경)</vt:lpstr>
      <vt:lpstr>네델란드 바르푸이젠 </vt:lpstr>
      <vt:lpstr>미켈란젤로(1487-1498)</vt:lpstr>
      <vt:lpstr>얀 브루웰</vt:lpstr>
      <vt:lpstr>파코미우스와 공동생활단</vt:lpstr>
      <vt:lpstr>수도원 운동의 확장 </vt:lpstr>
      <vt:lpstr> 히에로니무스 (Hieronymus, 347?-420)  </vt:lpstr>
      <vt:lpstr>투르의 마르티누스 (316년 - 397년 )</vt:lpstr>
      <vt:lpstr>투르의 마르티누스</vt:lpstr>
      <vt:lpstr>엘 그레코 (1541-1614)</vt:lpstr>
      <vt:lpstr>수도원운동의 영향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VIP USER</dc:creator>
  <cp:lastModifiedBy>Registered User</cp:lastModifiedBy>
  <cp:revision>11</cp:revision>
  <dcterms:created xsi:type="dcterms:W3CDTF">2013-05-10T03:30:04Z</dcterms:created>
  <dcterms:modified xsi:type="dcterms:W3CDTF">2015-09-08T12:38:48Z</dcterms:modified>
</cp:coreProperties>
</file>